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firstSlideNum="0" showSpecialPlsOnTitleSld="0" strictFirstAndLastChars="0" saveSubsetFonts="1" autoCompressPictures="0">
  <p:sldMasterIdLst>
    <p:sldMasterId id="2147483655" r:id="rId1"/>
  </p:sldMasterIdLst>
  <p:notesMasterIdLst>
    <p:notesMasterId r:id="rId25"/>
  </p:notesMasterIdLst>
  <p:sldIdLst>
    <p:sldId id="256" r:id="rId2"/>
    <p:sldId id="257" r:id="rId3"/>
    <p:sldId id="258" r:id="rId4"/>
    <p:sldId id="263" r:id="rId5"/>
    <p:sldId id="268" r:id="rId6"/>
    <p:sldId id="269" r:id="rId7"/>
    <p:sldId id="265" r:id="rId8"/>
    <p:sldId id="266" r:id="rId9"/>
    <p:sldId id="267" r:id="rId10"/>
    <p:sldId id="264" r:id="rId11"/>
    <p:sldId id="270" r:id="rId12"/>
    <p:sldId id="271" r:id="rId13"/>
    <p:sldId id="272" r:id="rId14"/>
    <p:sldId id="279" r:id="rId15"/>
    <p:sldId id="273" r:id="rId16"/>
    <p:sldId id="280" r:id="rId17"/>
    <p:sldId id="274" r:id="rId18"/>
    <p:sldId id="275" r:id="rId19"/>
    <p:sldId id="276" r:id="rId20"/>
    <p:sldId id="277" r:id="rId21"/>
    <p:sldId id="259" r:id="rId22"/>
    <p:sldId id="260" r:id="rId23"/>
    <p:sldId id="262" r:id="rId24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4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48056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244242"/>
            <a:ext cx="8229600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994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994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44242"/>
            <a:ext cx="4038599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648200" y="1244242"/>
            <a:ext cx="4038599" cy="3630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28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0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spcBef>
                <a:spcPts val="0"/>
              </a:spcBef>
              <a:defRPr sz="1800"/>
            </a:lvl6pPr>
            <a:lvl7pPr>
              <a:spcBef>
                <a:spcPts val="0"/>
              </a:spcBef>
              <a:defRPr sz="1800"/>
            </a:lvl7pPr>
            <a:lvl8pPr>
              <a:spcBef>
                <a:spcPts val="0"/>
              </a:spcBef>
              <a:defRPr sz="1800"/>
            </a:lvl8pPr>
            <a:lvl9pPr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91D0B-DF2B-984E-B44B-D8351D7FE52D}" type="datetimeFigureOut">
              <a:rPr lang="en-US" smtClean="0"/>
              <a:pPr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F849D-637A-BF41-860C-35E4860CE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3" Type="http://schemas.openxmlformats.org/officeDocument/2006/relationships/oleObject" Target="Macintosh%20HD:Users:sarahsenty:Desktop:WLPCS%20-%202014%20World%20Geography:Intro%20Unit:Forces%20Shaping%20the%20Earth.doc!OLE_LINK1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youtube.com/watch?v=tcPghqnnTVk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0" y="361950"/>
            <a:ext cx="6079500" cy="4500876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Shape 4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 b="1" dirty="0">
                <a:solidFill>
                  <a:schemeClr val="bg1"/>
                </a:solidFill>
              </a:rPr>
              <a:t>The World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bg1"/>
                </a:solidFill>
              </a:rPr>
              <a:t>Earth’s Layers &amp; Plate Movement Formations</a:t>
            </a:r>
            <a:endParaRPr lang="e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65572"/>
          </a:xfrm>
        </p:spPr>
        <p:txBody>
          <a:bodyPr/>
          <a:lstStyle/>
          <a:p>
            <a:r>
              <a:rPr lang="en-US" sz="1800" dirty="0" smtClean="0"/>
              <a:t>The </a:t>
            </a:r>
            <a:r>
              <a:rPr lang="en-US" sz="1800" b="1" dirty="0" smtClean="0"/>
              <a:t>Himalayas</a:t>
            </a:r>
            <a:r>
              <a:rPr lang="en-US" sz="1800" dirty="0" smtClean="0"/>
              <a:t> were born when the Indian subcontinent smashed into Asia 45 million years ago. The Himalayas are still rising today as the two plates continue to collide. </a:t>
            </a:r>
            <a:endParaRPr lang="en-US" sz="18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047750"/>
            <a:ext cx="7086600" cy="3913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52400" y="895350"/>
            <a:ext cx="8382000" cy="424815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When an ocean plate collides with another ocean plate or with a plate carrying continents, </a:t>
            </a:r>
            <a:r>
              <a:rPr lang="en-US" sz="2800" b="1" dirty="0" smtClean="0"/>
              <a:t>one plate will bend and slide under the other.</a:t>
            </a:r>
            <a:r>
              <a:rPr lang="en-US" sz="2800" dirty="0" smtClean="0"/>
              <a:t> This process is called </a:t>
            </a:r>
            <a:r>
              <a:rPr lang="en-US" sz="2800" dirty="0" err="1" smtClean="0"/>
              <a:t>subduction</a:t>
            </a:r>
            <a:r>
              <a:rPr lang="en-US" sz="2800" dirty="0" smtClean="0"/>
              <a:t>. A deep ocean trench forms at this </a:t>
            </a:r>
            <a:r>
              <a:rPr lang="en-US" sz="2800" dirty="0" err="1" smtClean="0"/>
              <a:t>subduction</a:t>
            </a:r>
            <a:r>
              <a:rPr lang="en-US" sz="2800" dirty="0" smtClean="0"/>
              <a:t> boundary. As the </a:t>
            </a:r>
            <a:r>
              <a:rPr lang="en-US" sz="2800" dirty="0" err="1" smtClean="0"/>
              <a:t>subducting</a:t>
            </a:r>
            <a:r>
              <a:rPr lang="en-US" sz="2800" dirty="0" smtClean="0"/>
              <a:t> plate plunges deep into the mantle,</a:t>
            </a:r>
            <a:r>
              <a:rPr lang="en-US" sz="2800" dirty="0" smtClean="0"/>
              <a:t> it </a:t>
            </a:r>
            <a:r>
              <a:rPr lang="en-US" sz="2800" dirty="0" smtClean="0"/>
              <a:t>gets so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    </a:t>
            </a:r>
            <a:r>
              <a:rPr lang="en-US" sz="2800" dirty="0" smtClean="0"/>
              <a:t>hot </a:t>
            </a:r>
            <a:r>
              <a:rPr lang="en-US" sz="2800" dirty="0" smtClean="0"/>
              <a:t>it melts the surrounding rock</a:t>
            </a:r>
            <a:r>
              <a:rPr lang="en-US" sz="2800" dirty="0" smtClean="0"/>
              <a:t>.</a:t>
            </a:r>
          </a:p>
          <a:p>
            <a:pPr>
              <a:buNone/>
            </a:pPr>
            <a:r>
              <a:rPr lang="en-US" sz="2800" dirty="0" smtClean="0"/>
              <a:t>    The </a:t>
            </a:r>
            <a:r>
              <a:rPr lang="en-US" sz="2800" dirty="0" smtClean="0"/>
              <a:t>molten rock rises through the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    </a:t>
            </a:r>
            <a:r>
              <a:rPr lang="en-US" sz="2800" dirty="0" smtClean="0"/>
              <a:t>crust </a:t>
            </a:r>
            <a:r>
              <a:rPr lang="en-US" sz="2800" dirty="0" smtClean="0"/>
              <a:t>and erupts at the surface of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    </a:t>
            </a:r>
            <a:r>
              <a:rPr lang="en-US" sz="2800" dirty="0" smtClean="0"/>
              <a:t>the </a:t>
            </a:r>
            <a:r>
              <a:rPr lang="en-US" sz="2800" dirty="0" smtClean="0"/>
              <a:t>overriding plate.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89372"/>
          </a:xfrm>
        </p:spPr>
        <p:txBody>
          <a:bodyPr/>
          <a:lstStyle/>
          <a:p>
            <a:pPr algn="ctr"/>
            <a:r>
              <a:rPr lang="en-US" sz="3200" b="1" dirty="0" smtClean="0"/>
              <a:t>Plates </a:t>
            </a:r>
            <a:r>
              <a:rPr lang="en-US" sz="3200" b="1" dirty="0" err="1" smtClean="0"/>
              <a:t>Subduct</a:t>
            </a:r>
            <a:r>
              <a:rPr lang="en-US" sz="3200" b="1" dirty="0" smtClean="0"/>
              <a:t> = </a:t>
            </a:r>
            <a:r>
              <a:rPr lang="en-US" sz="3200" b="1" dirty="0" err="1" smtClean="0"/>
              <a:t>Subduction</a:t>
            </a:r>
            <a:endParaRPr lang="en-US" sz="3200" b="1" dirty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638800" y="3044708"/>
          <a:ext cx="3505200" cy="2098792"/>
        </p:xfrm>
        <a:graphic>
          <a:graphicData uri="http://schemas.openxmlformats.org/presentationml/2006/ole">
            <p:oleObj spid="_x0000_s29698" name="Document" r:id="rId3" imgW="2057400" imgH="12319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590550"/>
          </a:xfrm>
        </p:spPr>
        <p:txBody>
          <a:bodyPr/>
          <a:lstStyle/>
          <a:p>
            <a:r>
              <a:rPr lang="en-US" sz="2400" dirty="0" smtClean="0"/>
              <a:t>The result is either a volcanic mountain range such as the </a:t>
            </a:r>
            <a:r>
              <a:rPr lang="en-US" sz="2400" b="1" dirty="0" smtClean="0"/>
              <a:t>Cascades</a:t>
            </a:r>
            <a:r>
              <a:rPr lang="en-US" sz="2400" dirty="0" smtClean="0"/>
              <a:t>…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590238"/>
            <a:ext cx="6858000" cy="4553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1317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and</a:t>
            </a:r>
            <a:r>
              <a:rPr lang="en-US" sz="3200" dirty="0" smtClean="0"/>
              <a:t> the </a:t>
            </a:r>
            <a:r>
              <a:rPr lang="en-US" sz="3200" b="1" dirty="0" smtClean="0"/>
              <a:t>Andes</a:t>
            </a:r>
            <a:r>
              <a:rPr lang="en-US" sz="3200" dirty="0" smtClean="0"/>
              <a:t>…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350"/>
            <a:ext cx="9144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6972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Machu Picchu </a:t>
            </a:r>
            <a:r>
              <a:rPr lang="en-US" sz="2800" dirty="0" smtClean="0"/>
              <a:t>in the </a:t>
            </a:r>
            <a:r>
              <a:rPr lang="en-US" sz="2800" b="1" dirty="0" smtClean="0"/>
              <a:t>Andes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14350"/>
            <a:ext cx="786111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6972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or chains of islands called </a:t>
            </a:r>
            <a:r>
              <a:rPr lang="en-US" sz="2800" b="1" dirty="0" smtClean="0"/>
              <a:t>island arcs </a:t>
            </a:r>
            <a:r>
              <a:rPr lang="en-US" sz="2800" dirty="0" smtClean="0"/>
              <a:t>such as </a:t>
            </a:r>
            <a:r>
              <a:rPr lang="en-US" sz="2800" b="1" dirty="0" smtClean="0"/>
              <a:t>Japan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38150"/>
            <a:ext cx="706509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14350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Mt. Fuji </a:t>
            </a:r>
            <a:r>
              <a:rPr lang="en-US" sz="2800" dirty="0" smtClean="0"/>
              <a:t>on </a:t>
            </a:r>
            <a:r>
              <a:rPr lang="en-US" sz="2800" b="1" dirty="0" smtClean="0"/>
              <a:t>Honshu Island </a:t>
            </a:r>
            <a:r>
              <a:rPr lang="en-US" sz="2800" dirty="0" smtClean="0"/>
              <a:t>is the highest mountain in </a:t>
            </a:r>
            <a:r>
              <a:rPr lang="en-US" sz="2800" b="1" dirty="0" smtClean="0"/>
              <a:t>Japan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9" name="Picture 8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9600" y="-16630650"/>
            <a:ext cx="14630400" cy="14630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20200" y="-19450050"/>
            <a:ext cx="14630400" cy="14630400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915400" y="-19754850"/>
            <a:ext cx="14630400" cy="14630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545084"/>
            <a:ext cx="5562600" cy="44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9055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and the </a:t>
            </a:r>
            <a:r>
              <a:rPr lang="en-US" sz="2800" b="1" dirty="0" smtClean="0"/>
              <a:t>Aleutian </a:t>
            </a:r>
            <a:r>
              <a:rPr lang="en-US" sz="2800" b="1" dirty="0" smtClean="0"/>
              <a:t>Islands </a:t>
            </a:r>
            <a:r>
              <a:rPr lang="en-US" sz="2800" dirty="0" smtClean="0"/>
              <a:t>off the coast of </a:t>
            </a:r>
            <a:r>
              <a:rPr lang="en-US" sz="2800" b="1" dirty="0" smtClean="0"/>
              <a:t>Alaska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514350"/>
            <a:ext cx="6914093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895350"/>
            <a:ext cx="8229600" cy="3979192"/>
          </a:xfrm>
        </p:spPr>
        <p:txBody>
          <a:bodyPr/>
          <a:lstStyle/>
          <a:p>
            <a:r>
              <a:rPr lang="en-US" b="1" dirty="0" smtClean="0"/>
              <a:t>Plates grinding past each other in opposite directions create faults </a:t>
            </a:r>
            <a:r>
              <a:rPr lang="en-US" dirty="0" smtClean="0"/>
              <a:t>called transform faults. Powerful </a:t>
            </a:r>
            <a:r>
              <a:rPr lang="en-US" b="1" dirty="0" smtClean="0"/>
              <a:t>earthquakes</a:t>
            </a:r>
            <a:r>
              <a:rPr lang="en-US" dirty="0" smtClean="0"/>
              <a:t> often strike along these boundaries.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05978"/>
            <a:ext cx="8686800" cy="76557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Plates Slide Past One Another = Transform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571750"/>
            <a:ext cx="3854450" cy="2263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990628"/>
          </a:xfrm>
        </p:spPr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San Andreas Fault </a:t>
            </a:r>
            <a:r>
              <a:rPr lang="en-US" sz="2400" dirty="0" smtClean="0"/>
              <a:t>is a transform plate boundary that separates the North American Plate from the Pacific Plate.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123950"/>
            <a:ext cx="6477000" cy="3859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060925"/>
            <a:ext cx="4514099" cy="4003499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</a:rPr>
              <a:t>-</a:t>
            </a:r>
            <a:r>
              <a:rPr lang="en" dirty="0" smtClean="0">
                <a:solidFill>
                  <a:srgbClr val="000000"/>
                </a:solidFill>
              </a:rPr>
              <a:t>7.</a:t>
            </a:r>
            <a:r>
              <a:rPr lang="en-US" dirty="0" smtClean="0">
                <a:solidFill>
                  <a:srgbClr val="000000"/>
                </a:solidFill>
              </a:rPr>
              <a:t>2</a:t>
            </a:r>
            <a:r>
              <a:rPr lang="en" dirty="0" smtClean="0">
                <a:solidFill>
                  <a:srgbClr val="000000"/>
                </a:solidFill>
              </a:rPr>
              <a:t> </a:t>
            </a:r>
            <a:r>
              <a:rPr lang="en" dirty="0">
                <a:solidFill>
                  <a:srgbClr val="000000"/>
                </a:solidFill>
              </a:rPr>
              <a:t>billion people live on Earth!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</a:rPr>
              <a:t>-25,000 miles around the Earths Equator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</a:rPr>
              <a:t>-7 continents in the world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</a:rPr>
              <a:t>-196 countries in the world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World Statistics!</a:t>
            </a:r>
          </a:p>
        </p:txBody>
      </p:sp>
      <p:pic>
        <p:nvPicPr>
          <p:cNvPr id="50" name="Shape 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96985" y="43524"/>
            <a:ext cx="2506963" cy="167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2349" y="2166199"/>
            <a:ext cx="4514076" cy="315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65572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This fault system is largely responsible for the </a:t>
            </a:r>
            <a:r>
              <a:rPr lang="en-US" sz="2400" b="1" dirty="0" smtClean="0"/>
              <a:t>devastating earthquakes </a:t>
            </a:r>
            <a:r>
              <a:rPr lang="en-US" sz="2400" dirty="0" smtClean="0"/>
              <a:t>in Los Angeles and San Francisco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079" y="971550"/>
            <a:ext cx="6166121" cy="4121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130550"/>
            <a:ext cx="8229600" cy="37440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dirty="0" smtClean="0"/>
              <a:t>		   </a:t>
            </a:r>
            <a:r>
              <a:rPr lang="en" dirty="0" smtClean="0"/>
              <a:t>the </a:t>
            </a:r>
            <a:r>
              <a:rPr lang="en" dirty="0"/>
              <a:t>earth did not actually look like this...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300 Million years ago,</a:t>
            </a:r>
          </a:p>
        </p:txBody>
      </p:sp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3325" y="1817475"/>
            <a:ext cx="5857350" cy="301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928475"/>
            <a:ext cx="8229600" cy="41454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dirty="0"/>
              <a:t>-The crust is broken in puzzle pieces (BIG puzzle pieces) floating on top of thick hot liquid magma that makes up the mantle. The crusts move every year...some 4 inches...some less than an inch.</a:t>
            </a:r>
          </a:p>
          <a:p>
            <a:pPr>
              <a:spcBef>
                <a:spcPts val="0"/>
              </a:spcBef>
              <a:buNone/>
            </a:pPr>
            <a:r>
              <a:rPr lang="en" dirty="0"/>
              <a:t>-300 million years ago. There was not 7 continents...There was only 1 supercontinent!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197278"/>
            <a:ext cx="8229600" cy="994200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Pangaea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u="sng" dirty="0">
                <a:solidFill>
                  <a:schemeClr val="hlink"/>
                </a:solidFill>
                <a:hlinkClick r:id="rId3"/>
              </a:rPr>
              <a:t>https://www.youtube.com/watch?v=tcPghqnnTVk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Plate Tectonics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895350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/>
              <a:t>What is the world made </a:t>
            </a:r>
            <a:r>
              <a:rPr lang="en" dirty="0" smtClean="0"/>
              <a:t>of</a:t>
            </a:r>
            <a:r>
              <a:rPr lang="en-US" dirty="0" smtClean="0"/>
              <a:t>?</a:t>
            </a:r>
            <a:endParaRPr lang="en" dirty="0"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228600" y="895350"/>
            <a:ext cx="4876800" cy="424815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F0000"/>
                </a:solidFill>
              </a:rPr>
              <a:t>Inner </a:t>
            </a:r>
            <a:r>
              <a:rPr lang="en" dirty="0" smtClean="0">
                <a:solidFill>
                  <a:srgbClr val="FF0000"/>
                </a:solidFill>
              </a:rPr>
              <a:t>Core-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/>
              <a:t>Solid core of hot iron, mixed with other metals</a:t>
            </a:r>
            <a:r>
              <a:rPr lang="en-US" sz="1800" dirty="0" smtClean="0"/>
              <a:t> and rock. </a:t>
            </a:r>
            <a:endParaRPr dirty="0" smtClean="0"/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F0000"/>
                </a:solidFill>
              </a:rPr>
              <a:t>Outer </a:t>
            </a:r>
            <a:r>
              <a:rPr lang="en" dirty="0" smtClean="0">
                <a:solidFill>
                  <a:srgbClr val="FF0000"/>
                </a:solidFill>
              </a:rPr>
              <a:t>Core-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/>
              <a:t>Incredibly hot area of iron, </a:t>
            </a:r>
            <a:r>
              <a:rPr lang="en-US" sz="1800" dirty="0" smtClean="0"/>
              <a:t>rock &amp; metal melted into liquid</a:t>
            </a:r>
            <a:endParaRPr dirty="0" smtClean="0"/>
          </a:p>
          <a:p>
            <a:pPr rtl="0">
              <a:spcBef>
                <a:spcPts val="0"/>
              </a:spcBef>
              <a:buNone/>
            </a:pPr>
            <a:r>
              <a:rPr lang="en" dirty="0" smtClean="0">
                <a:solidFill>
                  <a:srgbClr val="FF0000"/>
                </a:solidFill>
              </a:rPr>
              <a:t>Mantle-</a:t>
            </a:r>
            <a:r>
              <a:rPr lang="en-US" dirty="0" smtClean="0"/>
              <a:t> </a:t>
            </a:r>
            <a:r>
              <a:rPr lang="en-US" sz="1800" dirty="0" smtClean="0"/>
              <a:t>1,800 miles thick, near core is solid but rock in the outer mantle sometimes melts. Melted rock = Magma that flows to the surface during a volcano</a:t>
            </a:r>
            <a:endParaRPr sz="1800" dirty="0" smtClean="0"/>
          </a:p>
          <a:p>
            <a:pPr>
              <a:spcBef>
                <a:spcPts val="0"/>
              </a:spcBef>
              <a:buNone/>
            </a:pPr>
            <a:r>
              <a:rPr lang="en" dirty="0" smtClean="0">
                <a:solidFill>
                  <a:srgbClr val="FF0000"/>
                </a:solidFill>
              </a:rPr>
              <a:t>Crust-</a:t>
            </a:r>
            <a:r>
              <a:rPr lang="en-US" dirty="0" smtClean="0"/>
              <a:t> </a:t>
            </a:r>
            <a:r>
              <a:rPr lang="en-US" sz="1800" dirty="0" smtClean="0"/>
              <a:t>relatively thin, 31-62 miles deep, includes ocean floors &amp; continents. Thinnest on the ocean floor.</a:t>
            </a:r>
            <a:endParaRPr lang="en" sz="1800" dirty="0"/>
          </a:p>
        </p:txBody>
      </p:sp>
      <p:sp>
        <p:nvSpPr>
          <p:cNvPr id="58" name="Shape 5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/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7325" y="1725900"/>
            <a:ext cx="280035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19150"/>
            <a:ext cx="8229600" cy="4055392"/>
          </a:xfrm>
        </p:spPr>
        <p:txBody>
          <a:bodyPr/>
          <a:lstStyle/>
          <a:p>
            <a:r>
              <a:rPr lang="en-US" sz="2800" dirty="0" smtClean="0"/>
              <a:t>New oceanic crust is created </a:t>
            </a:r>
            <a:r>
              <a:rPr lang="en-US" sz="2800" b="1" dirty="0" smtClean="0"/>
              <a:t>as the plates separate and molten rock rises up from the mantle</a:t>
            </a:r>
            <a:r>
              <a:rPr lang="en-US" sz="2800" dirty="0" smtClean="0"/>
              <a:t> and fills the space. The earthquakes and the volcanic eruptions along the Mid-Ocean Ridges are a direct result of this process.</a:t>
            </a:r>
          </a:p>
          <a:p>
            <a:endParaRPr lang="en-US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8937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Plates Separate = Divergent</a:t>
            </a:r>
            <a:endParaRPr lang="en-US" b="1" dirty="0"/>
          </a:p>
        </p:txBody>
      </p:sp>
      <p:pic>
        <p:nvPicPr>
          <p:cNvPr id="7" name="Picture 6" descr="tectonics-separa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724150"/>
            <a:ext cx="3810000" cy="2141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65572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Mid-Ocean Ridge </a:t>
            </a:r>
            <a:r>
              <a:rPr lang="en-US" sz="2400" dirty="0" smtClean="0"/>
              <a:t>occurs along boundaries where plates are spreading apart…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895350"/>
            <a:ext cx="7188200" cy="4043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36972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and </a:t>
            </a:r>
            <a:r>
              <a:rPr lang="en-US" sz="2400" b="1" dirty="0" smtClean="0"/>
              <a:t>rift valleys</a:t>
            </a:r>
            <a:r>
              <a:rPr lang="en-US" sz="2400" dirty="0" smtClean="0"/>
              <a:t>, such as the one that runs through eastern Africa.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t="17684" r="741" b="12842"/>
          <a:stretch>
            <a:fillRect/>
          </a:stretch>
        </p:blipFill>
        <p:spPr>
          <a:xfrm>
            <a:off x="2057400" y="742950"/>
            <a:ext cx="51054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71550"/>
            <a:ext cx="8229600" cy="3902992"/>
          </a:xfrm>
        </p:spPr>
        <p:txBody>
          <a:bodyPr>
            <a:normAutofit/>
          </a:bodyPr>
          <a:lstStyle/>
          <a:p>
            <a:r>
              <a:rPr lang="en-US" dirty="0" smtClean="0"/>
              <a:t>When two plates carrying continents collide, the continental crust buckles and rocks pile up, creating </a:t>
            </a:r>
          </a:p>
          <a:p>
            <a:pPr>
              <a:buNone/>
            </a:pPr>
            <a:r>
              <a:rPr lang="en-US" dirty="0" smtClean="0"/>
              <a:t>    towering mountain </a:t>
            </a:r>
          </a:p>
          <a:p>
            <a:pPr>
              <a:buNone/>
            </a:pPr>
            <a:r>
              <a:rPr lang="en-US" dirty="0" smtClean="0"/>
              <a:t>    ranges.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6557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Plates Collide = Uplift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2495550"/>
            <a:ext cx="4039430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89372"/>
          </a:xfrm>
        </p:spPr>
        <p:txBody>
          <a:bodyPr/>
          <a:lstStyle/>
          <a:p>
            <a:pPr algn="ctr"/>
            <a:r>
              <a:rPr lang="en-US" sz="2400" dirty="0" smtClean="0"/>
              <a:t>The </a:t>
            </a:r>
            <a:r>
              <a:rPr lang="en-US" sz="2400" b="1" dirty="0" smtClean="0"/>
              <a:t>Appalachian Mountains</a:t>
            </a:r>
            <a:r>
              <a:rPr lang="en-US" sz="2400" dirty="0" smtClean="0"/>
              <a:t>…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819150"/>
            <a:ext cx="5283200" cy="4134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13172"/>
          </a:xfrm>
        </p:spPr>
        <p:txBody>
          <a:bodyPr/>
          <a:lstStyle/>
          <a:p>
            <a:pPr algn="ctr"/>
            <a:r>
              <a:rPr lang="en-US" sz="2800" dirty="0" smtClean="0"/>
              <a:t>And the</a:t>
            </a:r>
            <a:r>
              <a:rPr lang="en-US" sz="2800" b="1" dirty="0" smtClean="0"/>
              <a:t> </a:t>
            </a:r>
            <a:r>
              <a:rPr lang="en-US" sz="2800" b="1" dirty="0" smtClean="0"/>
              <a:t>Alps </a:t>
            </a:r>
            <a:r>
              <a:rPr lang="en-US" sz="2800" dirty="0" smtClean="0"/>
              <a:t>also formed in this way.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60" y="1123951"/>
            <a:ext cx="893254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Words>561</Words>
  <Application>Microsoft Macintosh PowerPoint</Application>
  <PresentationFormat>On-screen Show (16:9)</PresentationFormat>
  <Paragraphs>46</Paragraphs>
  <Slides>23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Macintosh HD:Users:sarahsenty:Desktop:WLPCS - 2014 World Geography:Intro Unit:Forces Shaping the Earth.doc!OLE_LINK1</vt:lpstr>
      <vt:lpstr>The World</vt:lpstr>
      <vt:lpstr>World Statistics!</vt:lpstr>
      <vt:lpstr>What is the world made of?</vt:lpstr>
      <vt:lpstr>Plates Separate = Divergent</vt:lpstr>
      <vt:lpstr>The Mid-Ocean Ridge occurs along boundaries where plates are spreading apart… </vt:lpstr>
      <vt:lpstr>and rift valleys, such as the one that runs through eastern Africa.</vt:lpstr>
      <vt:lpstr>Plates Collide = Uplift</vt:lpstr>
      <vt:lpstr>The Appalachian Mountains…</vt:lpstr>
      <vt:lpstr>And the Alps also formed in this way.</vt:lpstr>
      <vt:lpstr>The Himalayas were born when the Indian subcontinent smashed into Asia 45 million years ago. The Himalayas are still rising today as the two plates continue to collide. </vt:lpstr>
      <vt:lpstr>Plates Subduct = Subduction</vt:lpstr>
      <vt:lpstr>The result is either a volcanic mountain range such as the Cascades…</vt:lpstr>
      <vt:lpstr>and the Andes… </vt:lpstr>
      <vt:lpstr>Machu Picchu in the Andes</vt:lpstr>
      <vt:lpstr>or chains of islands called island arcs such as Japan…</vt:lpstr>
      <vt:lpstr>Mt. Fuji on Honshu Island is the highest mountain in Japan </vt:lpstr>
      <vt:lpstr>and the Aleutian Islands off the coast of Alaska</vt:lpstr>
      <vt:lpstr>Plates Slide Past One Another = Transform</vt:lpstr>
      <vt:lpstr>The San Andreas Fault is a transform plate boundary that separates the North American Plate from the Pacific Plate. </vt:lpstr>
      <vt:lpstr>This fault system is largely responsible for the devastating earthquakes in Los Angeles and San Francisco </vt:lpstr>
      <vt:lpstr>300 Million years ago,</vt:lpstr>
      <vt:lpstr>Pangaea</vt:lpstr>
      <vt:lpstr>Plate Tectonics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World</dc:title>
  <dc:creator>Tyler Burke</dc:creator>
  <cp:lastModifiedBy>Sarah Senty</cp:lastModifiedBy>
  <cp:revision>51</cp:revision>
  <dcterms:created xsi:type="dcterms:W3CDTF">2015-09-02T11:32:04Z</dcterms:created>
  <dcterms:modified xsi:type="dcterms:W3CDTF">2015-09-02T15:24:30Z</dcterms:modified>
</cp:coreProperties>
</file>